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62" r:id="rId6"/>
    <p:sldId id="263" r:id="rId7"/>
    <p:sldId id="264" r:id="rId8"/>
    <p:sldId id="267" r:id="rId9"/>
    <p:sldId id="268" r:id="rId10"/>
    <p:sldId id="269" r:id="rId11"/>
    <p:sldId id="270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935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928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1091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063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333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640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879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184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098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370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44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A3444-A918-4E1B-ADCD-89A3D1D2EC4C}" type="datetimeFigureOut">
              <a:rPr lang="en-IN" smtClean="0"/>
              <a:t>07-11-2024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12A5AD-F53E-4327-9B80-C29975D958A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9030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90029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GNR 607</a:t>
            </a:r>
            <a:br>
              <a:rPr lang="en-US" dirty="0" smtClean="0"/>
            </a:br>
            <a:r>
              <a:rPr lang="en-US" dirty="0" smtClean="0"/>
              <a:t>Programming Assignment</a:t>
            </a:r>
            <a:br>
              <a:rPr lang="en-US" dirty="0" smtClean="0"/>
            </a:br>
            <a:r>
              <a:rPr lang="en-US" dirty="0" smtClean="0"/>
              <a:t>Presentation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0126" y="3797981"/>
            <a:ext cx="9144000" cy="1655762"/>
          </a:xfrm>
        </p:spPr>
        <p:txBody>
          <a:bodyPr/>
          <a:lstStyle/>
          <a:p>
            <a:r>
              <a:rPr lang="en-US" b="1" dirty="0"/>
              <a:t>Team Members:</a:t>
            </a:r>
            <a:endParaRPr lang="en-US" dirty="0"/>
          </a:p>
          <a:p>
            <a:r>
              <a:rPr lang="en-US" b="1" dirty="0" smtClean="0"/>
              <a:t>Aminur </a:t>
            </a:r>
            <a:r>
              <a:rPr lang="en-US" b="1" dirty="0"/>
              <a:t>Hossain</a:t>
            </a:r>
            <a:r>
              <a:rPr lang="en-US" dirty="0"/>
              <a:t> (ID: </a:t>
            </a:r>
            <a:r>
              <a:rPr lang="en-US" dirty="0" smtClean="0"/>
              <a:t>24D1384)</a:t>
            </a:r>
          </a:p>
          <a:p>
            <a:r>
              <a:rPr lang="en-US" b="1" dirty="0" smtClean="0"/>
              <a:t>Amartya Ray</a:t>
            </a:r>
            <a:r>
              <a:rPr lang="en-US" dirty="0" smtClean="0"/>
              <a:t> (ID: 24D1383)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232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3169" y="1265989"/>
            <a:ext cx="11129554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normalize_data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Reshape bands to (</a:t>
            </a:r>
            <a:r>
              <a:rPr lang="en-IN" b="0" dirty="0" err="1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, height * width)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bands.shape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bands.reshape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 * width)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Standardize each band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mean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reshaped_bands.mean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(axis=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keepdims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b="0" dirty="0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reshaped_bands.std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(axis=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keepdims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b="0" dirty="0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normalized_bands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- mean) /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normalized_bands.reshape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width), mean,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</a:t>
            </a:r>
            <a:r>
              <a:rPr lang="en-US" sz="4400" b="1" dirty="0" smtClean="0"/>
              <a:t>ode Snippet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134580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3169" y="1210891"/>
            <a:ext cx="11443062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perform_pca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bands.shape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bands.reshape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 * width).T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Compute covariance matrix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covariance_matrix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np.cov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rowvar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sz="1600" b="0" dirty="0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False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Compute eigenvalues and eigenvectors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eigenvalues, eigenvectors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np.linalg.eigh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covariance_matrix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Sort eigenvalues and eigenvectors in descending order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idx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np.argsort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(eigenvalues)[::</a:t>
            </a:r>
            <a:r>
              <a:rPr lang="en-IN" sz="1600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-1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eigenvalues = eigenvalues[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idx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eigenvectors = eigenvectors[:,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idx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Project the data onto the eigenvectors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principal_components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np.dot(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reshaped_bands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eigenvectors)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eigenvectors,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principal_components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width), eigenvalues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</a:t>
            </a:r>
            <a:r>
              <a:rPr lang="en-US" sz="4400" b="1" dirty="0" smtClean="0"/>
              <a:t>ode Snippet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329782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3169" y="1354416"/>
            <a:ext cx="1182188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sz="1600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inverse_pca_and_reconstruct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eigenvectors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principal_components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shape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num_components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mean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std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Select the top </a:t>
            </a:r>
            <a:r>
              <a:rPr lang="en-IN" sz="1600" b="0" dirty="0" err="1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num_components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eigenvectors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selected_eigenvectors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eigenvectors[:, :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Select the corresponding principal components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selected_components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principal_components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[:, :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Reconstruct the image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reconstructed = np.dot(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selected_components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selected_eigenvectors.T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reconstructed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reconstructed.T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De-normalize the reconstructed data</a:t>
            </a:r>
            <a:endParaRPr lang="en-IN" sz="1600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 = shape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reconstructed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reconstructed.reshape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 * width)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reconstructed = (reconstructed *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std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 + mean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reconstructed = 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reconstructed.reshape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sz="1600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num_bands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height, width)</a:t>
            </a:r>
          </a:p>
          <a:p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sz="1600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sz="1600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reconstructed</a:t>
            </a:r>
            <a:endParaRPr lang="en-IN" sz="16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</a:t>
            </a:r>
            <a:r>
              <a:rPr lang="en-US" sz="4400" b="1" dirty="0" smtClean="0"/>
              <a:t>ode Snippet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41741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3168" y="1333814"/>
            <a:ext cx="1092151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Function to calculate PSNR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calculate_psnr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original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compressed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mse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np.mean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((original - compressed) ** 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2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mse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== 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  </a:t>
            </a: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MSE is zero means no noise is present in the signal, PSNR is infinite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257693"/>
                </a:solidFill>
                <a:effectLst/>
                <a:latin typeface="Courier New" panose="02070309020205020404" pitchFamily="49" charset="0"/>
              </a:rPr>
              <a:t>float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smtClean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IN" b="0" dirty="0" err="1" smtClean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inf</a:t>
            </a:r>
            <a:r>
              <a:rPr lang="en-IN" b="0" dirty="0" smtClean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max_pixel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65536.0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psnr_value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20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* np.log10(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max_pixel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/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np.sqrt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mse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psnr_value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Function to calculate SSIM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calculate_ssim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original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compressed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ssim_value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ssim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(original, compressed, multichannel=</a:t>
            </a:r>
            <a:r>
              <a:rPr lang="en-IN" b="0" dirty="0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True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data_range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IN" b="0" dirty="0" smtClean="0">
                <a:solidFill>
                  <a:srgbClr val="116644"/>
                </a:solidFill>
                <a:effectLst/>
                <a:latin typeface="Courier New" panose="02070309020205020404" pitchFamily="49" charset="0"/>
              </a:rPr>
              <a:t>65536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ssim_value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</a:t>
            </a:r>
            <a:r>
              <a:rPr lang="en-US" sz="4400" b="1" dirty="0" smtClean="0"/>
              <a:t>ode Snippet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364109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61850" y="1476610"/>
            <a:ext cx="10877005" cy="25391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400" b="1" dirty="0"/>
              <a:t>Problem No </a:t>
            </a:r>
            <a:r>
              <a:rPr lang="en-IN" sz="2400" b="1" dirty="0" smtClean="0"/>
              <a:t>22</a:t>
            </a:r>
            <a:endParaRPr lang="en-US" sz="2400" b="1" i="0" dirty="0" smtClean="0">
              <a:solidFill>
                <a:srgbClr val="1F1F1F"/>
              </a:solidFill>
              <a:effectLst/>
            </a:endParaRPr>
          </a:p>
          <a:p>
            <a:pPr>
              <a:lnSpc>
                <a:spcPct val="150000"/>
              </a:lnSpc>
            </a:pPr>
            <a:r>
              <a:rPr lang="en-US" sz="2200" b="1" dirty="0" smtClean="0">
                <a:solidFill>
                  <a:srgbClr val="1F1F1F"/>
                </a:solidFill>
                <a:effectLst/>
              </a:rPr>
              <a:t>Objective</a:t>
            </a:r>
            <a:r>
              <a:rPr lang="en-US" sz="2200" b="1" i="1" dirty="0" smtClean="0">
                <a:solidFill>
                  <a:srgbClr val="1F1F1F"/>
                </a:solidFill>
                <a:effectLst/>
              </a:rPr>
              <a:t>:</a:t>
            </a:r>
            <a:endParaRPr lang="en-US" sz="2200" b="0" i="1" dirty="0" smtClean="0">
              <a:solidFill>
                <a:srgbClr val="1F1F1F"/>
              </a:solidFill>
              <a:effectLst/>
            </a:endParaRPr>
          </a:p>
          <a:p>
            <a:pPr algn="just">
              <a:lnSpc>
                <a:spcPct val="150000"/>
              </a:lnSpc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Given a multiband image of N bands, compute principal components and generate the approximate version of the input image by performing inverse principal component transform using 2, 3, ..., N-1 components.</a:t>
            </a:r>
            <a:endParaRPr lang="en-US" sz="2000" b="0" i="0" dirty="0">
              <a:solidFill>
                <a:srgbClr val="1F1F1F"/>
              </a:solidFill>
              <a:effectLst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1850" y="4284883"/>
            <a:ext cx="10877005" cy="1985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200" b="1" dirty="0" smtClean="0">
                <a:solidFill>
                  <a:srgbClr val="1F1F1F"/>
                </a:solidFill>
                <a:effectLst/>
              </a:rPr>
              <a:t>Input Data</a:t>
            </a:r>
            <a:r>
              <a:rPr lang="en-IN" sz="2200" b="1" i="1" dirty="0" smtClean="0">
                <a:solidFill>
                  <a:srgbClr val="1F1F1F"/>
                </a:solidFill>
                <a:effectLst/>
              </a:rPr>
              <a:t>:</a:t>
            </a:r>
            <a:endParaRPr lang="en-IN" sz="2200" b="0" i="1" dirty="0" smtClean="0">
              <a:solidFill>
                <a:srgbClr val="1F1F1F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i="0" dirty="0" smtClean="0">
                <a:solidFill>
                  <a:srgbClr val="1F1F1F"/>
                </a:solidFill>
                <a:effectLst/>
              </a:rPr>
              <a:t>Dataset:</a:t>
            </a:r>
            <a:r>
              <a:rPr lang="en-IN" sz="2000" b="0" i="0" dirty="0" smtClean="0">
                <a:solidFill>
                  <a:srgbClr val="1F1F1F"/>
                </a:solidFill>
                <a:effectLst/>
              </a:rPr>
              <a:t> 1 subset image taken from a Landsat-8 satellite full scene image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b="1" i="0" dirty="0" smtClean="0">
                <a:solidFill>
                  <a:srgbClr val="1F1F1F"/>
                </a:solidFill>
                <a:effectLst/>
              </a:rPr>
              <a:t>Bands:</a:t>
            </a:r>
            <a:r>
              <a:rPr lang="en-IN" sz="2000" b="0" i="0" dirty="0" smtClean="0">
                <a:solidFill>
                  <a:srgbClr val="1F1F1F"/>
                </a:solidFill>
                <a:effectLst/>
              </a:rPr>
              <a:t> 7 bands (for the Mumbai scene)</a:t>
            </a:r>
          </a:p>
          <a:p>
            <a:pPr>
              <a:lnSpc>
                <a:spcPct val="150000"/>
              </a:lnSpc>
            </a:pPr>
            <a:r>
              <a:rPr lang="en-IN" sz="2000" b="0" i="0" dirty="0" smtClean="0">
                <a:solidFill>
                  <a:srgbClr val="1F1F1F"/>
                </a:solidFill>
                <a:effectLst/>
              </a:rPr>
              <a:t>                LC08_L1TP_148047_20180423_20180502_01_T1.tar.gz</a:t>
            </a:r>
            <a:endParaRPr lang="en-IN" sz="2000" b="0" i="0" dirty="0">
              <a:solidFill>
                <a:srgbClr val="1F1F1F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130628"/>
            <a:ext cx="49900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en-US" sz="4400" b="1" dirty="0" smtClean="0">
                <a:solidFill>
                  <a:srgbClr val="1F1F1F"/>
                </a:solidFill>
              </a:rPr>
              <a:t>Problem Statement</a:t>
            </a:r>
            <a:endParaRPr lang="en-US" altLang="en-US" sz="4400" dirty="0" smtClean="0">
              <a:solidFill>
                <a:srgbClr val="1F1F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53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7200" y="130628"/>
            <a:ext cx="49900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en-US" sz="4400" b="1" dirty="0" smtClean="0">
                <a:solidFill>
                  <a:srgbClr val="1F1F1F"/>
                </a:solidFill>
              </a:rPr>
              <a:t>Procedure</a:t>
            </a:r>
            <a:endParaRPr lang="en-US" altLang="en-US" sz="4400" dirty="0" smtClean="0">
              <a:solidFill>
                <a:srgbClr val="1F1F1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9856" y="1082950"/>
            <a:ext cx="11083835" cy="4862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200" b="1" i="0" dirty="0" smtClean="0">
                <a:solidFill>
                  <a:srgbClr val="1F1F1F"/>
                </a:solidFill>
                <a:effectLst/>
              </a:rPr>
              <a:t>Steps to </a:t>
            </a:r>
            <a:r>
              <a:rPr lang="en-US" sz="3200" b="1" dirty="0">
                <a:solidFill>
                  <a:srgbClr val="1F1F1F"/>
                </a:solidFill>
              </a:rPr>
              <a:t>S</a:t>
            </a:r>
            <a:r>
              <a:rPr lang="en-US" sz="3200" b="1" i="0" dirty="0" smtClean="0">
                <a:solidFill>
                  <a:srgbClr val="1F1F1F"/>
                </a:solidFill>
                <a:effectLst/>
              </a:rPr>
              <a:t>olve Problem</a:t>
            </a:r>
          </a:p>
          <a:p>
            <a:pPr algn="just"/>
            <a:endParaRPr lang="en-US" sz="1400" b="1" i="0" dirty="0" smtClean="0">
              <a:solidFill>
                <a:srgbClr val="1F1F1F"/>
              </a:solidFill>
              <a:effectLst/>
            </a:endParaRPr>
          </a:p>
          <a:p>
            <a:pPr algn="just">
              <a:buFont typeface="+mj-lt"/>
              <a:buAutoNum type="arabicPeriod"/>
            </a:pPr>
            <a:r>
              <a:rPr lang="en-US" sz="2000" b="1" i="0" dirty="0" smtClean="0">
                <a:solidFill>
                  <a:srgbClr val="1F1F1F"/>
                </a:solidFill>
                <a:effectLst/>
              </a:rPr>
              <a:t>Load the Multiband Image:</a:t>
            </a:r>
            <a:endParaRPr lang="en-US" sz="2000" b="0" i="0" dirty="0" smtClean="0">
              <a:solidFill>
                <a:srgbClr val="1F1F1F"/>
              </a:solidFill>
              <a:effectLst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Import the Landsat-8 image with 7 bands for the Mumbai scene.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 smtClean="0">
                <a:solidFill>
                  <a:srgbClr val="1F1F1F"/>
                </a:solidFill>
                <a:effectLst/>
              </a:rPr>
              <a:t>Compute Principal Components (PCA):</a:t>
            </a:r>
            <a:endParaRPr lang="en-US" sz="2000" b="0" i="0" dirty="0" smtClean="0">
              <a:solidFill>
                <a:srgbClr val="1F1F1F"/>
              </a:solidFill>
              <a:effectLst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Perform Principal Component Analysis (PCA) on the 7-band image to reduce dimensionality.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 smtClean="0">
                <a:solidFill>
                  <a:srgbClr val="1F1F1F"/>
                </a:solidFill>
                <a:effectLst/>
              </a:rPr>
              <a:t>Reconstruction Using 2, 3, ..., N-1 Principal Components:</a:t>
            </a:r>
            <a:endParaRPr lang="en-US" sz="2000" b="0" i="0" dirty="0" smtClean="0">
              <a:solidFill>
                <a:srgbClr val="1F1F1F"/>
              </a:solidFill>
              <a:effectLst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Reconstruct the image using inverse PCA with 2, 3, 4, 5, and 6 components to generate approximate images.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 smtClean="0">
                <a:solidFill>
                  <a:srgbClr val="1F1F1F"/>
                </a:solidFill>
                <a:effectLst/>
              </a:rPr>
              <a:t>Comparison:</a:t>
            </a:r>
            <a:endParaRPr lang="en-US" sz="2000" b="0" i="0" dirty="0" smtClean="0">
              <a:solidFill>
                <a:srgbClr val="1F1F1F"/>
              </a:solidFill>
              <a:effectLst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Compare the quality of reconstructed images using various quality metrics such as PSNR and SSIM to evaluate how much detail is retained with fewer components.</a:t>
            </a:r>
          </a:p>
          <a:p>
            <a:pPr algn="just">
              <a:buFont typeface="+mj-lt"/>
              <a:buAutoNum type="arabicPeriod"/>
            </a:pPr>
            <a:r>
              <a:rPr lang="en-US" sz="2000" b="1" i="0" dirty="0" smtClean="0">
                <a:solidFill>
                  <a:srgbClr val="1F1F1F"/>
                </a:solidFill>
                <a:effectLst/>
              </a:rPr>
              <a:t>Visualization:</a:t>
            </a:r>
            <a:endParaRPr lang="en-US" sz="2000" b="0" i="0" dirty="0" smtClean="0">
              <a:solidFill>
                <a:srgbClr val="1F1F1F"/>
              </a:solidFill>
              <a:effectLst/>
            </a:endParaRP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2000" b="0" i="0" dirty="0" smtClean="0">
                <a:solidFill>
                  <a:srgbClr val="1F1F1F"/>
                </a:solidFill>
                <a:effectLst/>
              </a:rPr>
              <a:t>Display the original image alongside the reconstructed versions with different numbers of components for a visual comparison.</a:t>
            </a:r>
            <a:endParaRPr lang="en-US" sz="2000" b="0" i="0" dirty="0">
              <a:solidFill>
                <a:srgbClr val="1F1F1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311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823" y="1018903"/>
            <a:ext cx="5143598" cy="51647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7" y="1018903"/>
            <a:ext cx="5143597" cy="516476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57200" y="130628"/>
            <a:ext cx="49900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Input Images</a:t>
            </a:r>
            <a:endParaRPr lang="en-IN" sz="4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045028" y="6302502"/>
            <a:ext cx="3814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Original RGB image</a:t>
            </a:r>
            <a:endParaRPr lang="en-IN" dirty="0"/>
          </a:p>
        </p:txBody>
      </p:sp>
      <p:sp>
        <p:nvSpPr>
          <p:cNvPr id="18" name="TextBox 17"/>
          <p:cNvSpPr txBox="1"/>
          <p:nvPr/>
        </p:nvSpPr>
        <p:spPr>
          <a:xfrm>
            <a:off x="7139445" y="6302502"/>
            <a:ext cx="3814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Original image in TCC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947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823" y="1018903"/>
            <a:ext cx="5143597" cy="516476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7" y="1018903"/>
            <a:ext cx="5143597" cy="51647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0628"/>
            <a:ext cx="60176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Reconstruction Results</a:t>
            </a:r>
            <a:endParaRPr lang="en-IN" sz="4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51807" y="6302502"/>
            <a:ext cx="5143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1</a:t>
            </a:r>
            <a:r>
              <a:rPr lang="en-US" baseline="30000" dirty="0" smtClean="0"/>
              <a:t>st</a:t>
            </a:r>
            <a:r>
              <a:rPr lang="en-US" dirty="0" smtClean="0"/>
              <a:t> 2 PCs; </a:t>
            </a:r>
            <a:r>
              <a:rPr lang="en-US" b="1" dirty="0" smtClean="0"/>
              <a:t>PSNR – 42.37</a:t>
            </a:r>
            <a:endParaRPr lang="en-IN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474823" y="6302502"/>
            <a:ext cx="5143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1</a:t>
            </a:r>
            <a:r>
              <a:rPr lang="en-US" baseline="30000" dirty="0" smtClean="0"/>
              <a:t>st </a:t>
            </a:r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PCs; </a:t>
            </a:r>
            <a:r>
              <a:rPr lang="en-US" b="1" dirty="0" smtClean="0"/>
              <a:t>PSNR – 53.18</a:t>
            </a:r>
            <a:endParaRPr lang="en-IN" b="1" dirty="0" smtClean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661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823" y="1018903"/>
            <a:ext cx="5143597" cy="516476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7" y="1018903"/>
            <a:ext cx="5143596" cy="51647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30628"/>
            <a:ext cx="61134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Reconstruction </a:t>
            </a:r>
            <a:r>
              <a:rPr lang="en-US" sz="4400" b="1" dirty="0" smtClean="0"/>
              <a:t>Results</a:t>
            </a:r>
            <a:endParaRPr lang="en-IN" sz="4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51807" y="6302502"/>
            <a:ext cx="5143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1</a:t>
            </a:r>
            <a:r>
              <a:rPr lang="en-US" baseline="30000" dirty="0" smtClean="0"/>
              <a:t>st</a:t>
            </a:r>
            <a:r>
              <a:rPr lang="en-US" dirty="0" smtClean="0"/>
              <a:t> 4 PCs; </a:t>
            </a:r>
            <a:r>
              <a:rPr lang="en-US" b="1" dirty="0" smtClean="0"/>
              <a:t>PSNR – 56.42</a:t>
            </a:r>
            <a:endParaRPr lang="en-IN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474823" y="6302502"/>
            <a:ext cx="5143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1</a:t>
            </a:r>
            <a:r>
              <a:rPr lang="en-US" baseline="30000" dirty="0" smtClean="0"/>
              <a:t>st </a:t>
            </a:r>
            <a:r>
              <a:rPr lang="en-US" dirty="0" smtClean="0"/>
              <a:t>5 </a:t>
            </a:r>
            <a:r>
              <a:rPr lang="en-US" dirty="0" smtClean="0"/>
              <a:t>PCs; </a:t>
            </a:r>
            <a:r>
              <a:rPr lang="en-US" b="1" dirty="0" smtClean="0"/>
              <a:t>PSNR – 64.12</a:t>
            </a:r>
            <a:endParaRPr lang="en-IN" b="1" dirty="0" smtClean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650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823" y="1018903"/>
            <a:ext cx="5143596" cy="516476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7" y="1018903"/>
            <a:ext cx="5143596" cy="51647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0628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Reconstruction </a:t>
            </a:r>
            <a:r>
              <a:rPr lang="en-US" sz="4400" b="1" dirty="0" smtClean="0"/>
              <a:t>Results</a:t>
            </a:r>
            <a:endParaRPr lang="en-IN" sz="4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51807" y="6302502"/>
            <a:ext cx="5143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1</a:t>
            </a:r>
            <a:r>
              <a:rPr lang="en-US" baseline="30000" dirty="0" smtClean="0"/>
              <a:t>st</a:t>
            </a:r>
            <a:r>
              <a:rPr lang="en-US" dirty="0" smtClean="0"/>
              <a:t> 6 PCs; </a:t>
            </a:r>
            <a:r>
              <a:rPr lang="en-US" b="1" dirty="0" smtClean="0"/>
              <a:t>PSNR – 73.59</a:t>
            </a:r>
            <a:endParaRPr lang="en-IN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474823" y="6302502"/>
            <a:ext cx="5143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Reconstructed image with all 7</a:t>
            </a:r>
            <a:r>
              <a:rPr lang="en-US" dirty="0" smtClean="0"/>
              <a:t> </a:t>
            </a:r>
            <a:r>
              <a:rPr lang="en-US" dirty="0" smtClean="0"/>
              <a:t>PCs; original image</a:t>
            </a:r>
            <a:endParaRPr lang="en-IN" b="1" dirty="0" smtClean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92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302346"/>
              </p:ext>
            </p:extLst>
          </p:nvPr>
        </p:nvGraphicFramePr>
        <p:xfrm>
          <a:off x="2278502" y="2216831"/>
          <a:ext cx="7300382" cy="1887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Worksheet" r:id="rId3" imgW="4457832" imgH="1152710" progId="Excel.Sheet.12">
                  <p:embed/>
                </p:oleObj>
              </mc:Choice>
              <mc:Fallback>
                <p:oleObj name="Worksheet" r:id="rId3" imgW="4457832" imgH="1152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78502" y="2216831"/>
                        <a:ext cx="7300382" cy="1887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/>
              <a:t>Statistical </a:t>
            </a:r>
            <a:r>
              <a:rPr lang="en-US" sz="4400" b="1" dirty="0" smtClean="0"/>
              <a:t>Results</a:t>
            </a:r>
            <a:endParaRPr lang="en-IN" sz="4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2278502" y="4545874"/>
            <a:ext cx="8007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PSNR – </a:t>
            </a:r>
            <a:r>
              <a:rPr lang="en-US" dirty="0" smtClean="0"/>
              <a:t>Peak Signal to Noise </a:t>
            </a:r>
            <a:r>
              <a:rPr lang="en-US" dirty="0"/>
              <a:t>R</a:t>
            </a:r>
            <a:r>
              <a:rPr lang="en-US" dirty="0" smtClean="0"/>
              <a:t>atio</a:t>
            </a:r>
          </a:p>
          <a:p>
            <a:r>
              <a:rPr lang="en-US" b="1" dirty="0" smtClean="0"/>
              <a:t>SSIM – </a:t>
            </a:r>
            <a:r>
              <a:rPr lang="en-US" dirty="0" smtClean="0"/>
              <a:t>Structural Similarity Index Measure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875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44581" y="978447"/>
            <a:ext cx="938784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#importing packages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!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pip install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rasterio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numpy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np</a:t>
            </a: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rasterio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rasterio.plot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show</a:t>
            </a: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matplotlib.pyplot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plt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cv2</a:t>
            </a: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numpy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np</a:t>
            </a:r>
          </a:p>
          <a:p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skimage.metrics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structural_similarity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ssim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44581" y="3727329"/>
            <a:ext cx="857794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0" dirty="0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Data </a:t>
            </a:r>
            <a:r>
              <a:rPr lang="en-IN" b="0" dirty="0" err="1" smtClean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preprocessing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read_multiband_image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file_path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with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rasterio.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open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file_path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src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bands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src.read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meta =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src.meta</a:t>
            </a:r>
            <a:endParaRPr lang="en-IN" b="0" dirty="0" smtClean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return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bands, meta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IN" b="0" dirty="0" err="1" smtClean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def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write_image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file_path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image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smtClean="0">
                <a:solidFill>
                  <a:srgbClr val="001080"/>
                </a:solidFill>
                <a:effectLst/>
                <a:latin typeface="Courier New" panose="02070309020205020404" pitchFamily="49" charset="0"/>
              </a:rPr>
              <a:t>meta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with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rasterio.</a:t>
            </a:r>
            <a:r>
              <a:rPr lang="en-IN" b="0" dirty="0" err="1" smtClean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open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file_path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N" b="0" dirty="0" smtClean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'w'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**meta) </a:t>
            </a:r>
            <a:r>
              <a:rPr lang="en-IN" b="0" dirty="0" smtClean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as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dest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</a:t>
            </a:r>
            <a:r>
              <a:rPr lang="en-IN" b="0" dirty="0" err="1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dest.write</a:t>
            </a:r>
            <a:r>
              <a:rPr lang="en-IN" b="0" dirty="0" smtClean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(image)</a:t>
            </a:r>
            <a:endParaRPr lang="en-I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3169" y="209006"/>
            <a:ext cx="57084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</a:t>
            </a:r>
            <a:r>
              <a:rPr lang="en-US" sz="4400" b="1" dirty="0" smtClean="0"/>
              <a:t>ode Snippet</a:t>
            </a:r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319795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336</Words>
  <Application>Microsoft Office PowerPoint</Application>
  <PresentationFormat>Widescreen</PresentationFormat>
  <Paragraphs>113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Office Theme</vt:lpstr>
      <vt:lpstr>Microsoft Excel Worksheet</vt:lpstr>
      <vt:lpstr>GNR 607 Programming Assignment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aminur</dc:creator>
  <cp:lastModifiedBy>aminur</cp:lastModifiedBy>
  <cp:revision>24</cp:revision>
  <dcterms:created xsi:type="dcterms:W3CDTF">2024-11-07T07:37:26Z</dcterms:created>
  <dcterms:modified xsi:type="dcterms:W3CDTF">2024-11-07T10:44:34Z</dcterms:modified>
</cp:coreProperties>
</file>

<file path=docProps/thumbnail.jpeg>
</file>